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23C"/>
    <a:srgbClr val="FEF200"/>
    <a:srgbClr val="187F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 w="0">
                  <a:solidFill>
                    <a:srgbClr val="D2623C"/>
                  </a:solidFill>
                </a:ln>
                <a:solidFill>
                  <a:srgbClr val="D2623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35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62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6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65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46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81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86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74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84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7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98CB-F124-4871-BD40-3B86FE07301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9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rgbClr val="187FC2"/>
            </a:solidFill>
            <a:prstDash val="solid"/>
          </a:ln>
          <a:solidFill>
            <a:srgbClr val="187FC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Лепка</a:t>
            </a:r>
            <a:br>
              <a:rPr lang="ru-RU" dirty="0" smtClean="0"/>
            </a:br>
            <a:r>
              <a:rPr lang="ru-RU" dirty="0" smtClean="0"/>
              <a:t>«Черепашка»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Воспитатели</a:t>
            </a:r>
          </a:p>
          <a:p>
            <a:pPr algn="r"/>
            <a:r>
              <a:rPr lang="ru-RU" dirty="0" smtClean="0"/>
              <a:t>Седова И.В.</a:t>
            </a:r>
          </a:p>
          <a:p>
            <a:pPr algn="r"/>
            <a:r>
              <a:rPr lang="ru-RU" dirty="0" smtClean="0"/>
              <a:t>Петрова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79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0" y="822959"/>
            <a:ext cx="70147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Программное содержание:</a:t>
            </a:r>
          </a:p>
          <a:p>
            <a:r>
              <a:rPr lang="ru-RU" dirty="0" smtClean="0"/>
              <a:t>1 Применять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при рассматривании и лепки</a:t>
            </a:r>
          </a:p>
          <a:p>
            <a:r>
              <a:rPr lang="ru-RU" dirty="0" smtClean="0"/>
              <a:t>черепашки;</a:t>
            </a:r>
          </a:p>
          <a:p>
            <a:r>
              <a:rPr lang="ru-RU" dirty="0" smtClean="0"/>
              <a:t>2 Учить выделять основные части, форму, характерные признаки</a:t>
            </a:r>
          </a:p>
          <a:p>
            <a:r>
              <a:rPr lang="ru-RU" dirty="0" smtClean="0"/>
              <a:t>самостоятельно находить способы лепки черепашки, передавать форму</a:t>
            </a:r>
          </a:p>
          <a:p>
            <a:r>
              <a:rPr lang="ru-RU" dirty="0" smtClean="0"/>
              <a:t>туловища ;</a:t>
            </a:r>
          </a:p>
          <a:p>
            <a:r>
              <a:rPr lang="ru-RU" dirty="0" smtClean="0"/>
              <a:t>3 Формировать умение стекой передавать детали (рот, глаза, хвост,</a:t>
            </a:r>
          </a:p>
          <a:p>
            <a:r>
              <a:rPr lang="ru-RU" dirty="0" smtClean="0"/>
              <a:t>придумывать рисунок на панцире);</a:t>
            </a:r>
          </a:p>
          <a:p>
            <a:r>
              <a:rPr lang="ru-RU" dirty="0" smtClean="0"/>
              <a:t>4 Развивать мелкую моторику рук;</a:t>
            </a:r>
          </a:p>
          <a:p>
            <a:r>
              <a:rPr lang="ru-RU" dirty="0" smtClean="0"/>
              <a:t>5 Воспитывать желание дополнять изображение (слепить маленькую</a:t>
            </a:r>
          </a:p>
          <a:p>
            <a:r>
              <a:rPr lang="ru-RU" dirty="0" smtClean="0"/>
              <a:t>черепашку или любое дополнение или украшение)</a:t>
            </a:r>
          </a:p>
          <a:p>
            <a:r>
              <a:rPr lang="ru-RU" dirty="0" smtClean="0"/>
              <a:t>6 Воспитывать внимание, усидчивость, старательность, аккуратность;</a:t>
            </a:r>
          </a:p>
          <a:p>
            <a:r>
              <a:rPr lang="ru-RU" dirty="0" smtClean="0"/>
              <a:t>7 Воспитывать чувство прекрасного, гордость за собственную работу.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835" y="875211"/>
            <a:ext cx="33440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Расскажи нам </a:t>
            </a:r>
            <a:r>
              <a:rPr lang="ru-RU" b="1" dirty="0" smtClean="0"/>
              <a:t>черепаха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Панцирь – дом твой, иль рубаха?</a:t>
            </a:r>
            <a:br>
              <a:rPr lang="ru-RU" dirty="0" smtClean="0"/>
            </a:br>
            <a:r>
              <a:rPr lang="ru-RU" dirty="0" smtClean="0"/>
              <a:t>Если дом, то слишком мал,</a:t>
            </a:r>
            <a:br>
              <a:rPr lang="ru-RU" dirty="0" smtClean="0"/>
            </a:br>
            <a:r>
              <a:rPr lang="ru-RU" dirty="0" smtClean="0"/>
              <a:t>Где прихожая, где зал?</a:t>
            </a:r>
            <a:br>
              <a:rPr lang="ru-RU" dirty="0" smtClean="0"/>
            </a:br>
            <a:r>
              <a:rPr lang="ru-RU" dirty="0" smtClean="0"/>
              <a:t>Если всё-таки рубаха,</a:t>
            </a:r>
            <a:br>
              <a:rPr lang="ru-RU" dirty="0" smtClean="0"/>
            </a:br>
            <a:r>
              <a:rPr lang="ru-RU" dirty="0" smtClean="0"/>
              <a:t>Что ж ты ходишь как </a:t>
            </a:r>
            <a:r>
              <a:rPr lang="ru-RU" dirty="0" err="1" smtClean="0"/>
              <a:t>неряха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Сколько пыли, посмотри,</a:t>
            </a:r>
            <a:br>
              <a:rPr lang="ru-RU" dirty="0" smtClean="0"/>
            </a:br>
            <a:r>
              <a:rPr lang="ru-RU" dirty="0" smtClean="0"/>
              <a:t>Щёткой хоть её протри.</a:t>
            </a:r>
            <a:br>
              <a:rPr lang="ru-RU" dirty="0" smtClean="0"/>
            </a:br>
            <a:r>
              <a:rPr lang="ru-RU" dirty="0" smtClean="0"/>
              <a:t>Отвечает черепаха:</a:t>
            </a:r>
            <a:br>
              <a:rPr lang="ru-RU" dirty="0" smtClean="0"/>
            </a:br>
            <a:r>
              <a:rPr lang="ru-RU" dirty="0" smtClean="0"/>
              <a:t>- Каждый день дрожу от страха,</a:t>
            </a:r>
            <a:br>
              <a:rPr lang="ru-RU" dirty="0" smtClean="0"/>
            </a:br>
            <a:r>
              <a:rPr lang="ru-RU" dirty="0" smtClean="0"/>
              <a:t>От врагов житья мне нет,</a:t>
            </a:r>
            <a:br>
              <a:rPr lang="ru-RU" dirty="0" smtClean="0"/>
            </a:br>
            <a:r>
              <a:rPr lang="ru-RU" dirty="0" smtClean="0"/>
              <a:t>Панцирь - мой бронежилет.</a:t>
            </a:r>
            <a:endParaRPr lang="ru-RU" dirty="0"/>
          </a:p>
        </p:txBody>
      </p:sp>
      <p:pic>
        <p:nvPicPr>
          <p:cNvPr id="1026" name="Picture 2" descr="C:\Users\Best\Desktop\Collage\IMG-20200515-WA0002.jpg"/>
          <p:cNvPicPr>
            <a:picLocks noChangeAspect="1" noChangeArrowheads="1"/>
          </p:cNvPicPr>
          <p:nvPr/>
        </p:nvPicPr>
        <p:blipFill>
          <a:blip r:embed="rId2" cstate="print"/>
          <a:srcRect t="31048" b="32952"/>
          <a:stretch>
            <a:fillRect/>
          </a:stretch>
        </p:blipFill>
        <p:spPr bwMode="auto">
          <a:xfrm>
            <a:off x="4463875" y="483326"/>
            <a:ext cx="3246834" cy="2468880"/>
          </a:xfrm>
          <a:prstGeom prst="rect">
            <a:avLst/>
          </a:prstGeom>
          <a:noFill/>
        </p:spPr>
      </p:pic>
      <p:pic>
        <p:nvPicPr>
          <p:cNvPr id="1027" name="Picture 3" descr="C:\Users\Best\Desktop\Collage\IMG-20200515-WA0010.jpg"/>
          <p:cNvPicPr>
            <a:picLocks noChangeAspect="1" noChangeArrowheads="1"/>
          </p:cNvPicPr>
          <p:nvPr/>
        </p:nvPicPr>
        <p:blipFill>
          <a:blip r:embed="rId3" cstate="print"/>
          <a:srcRect t="22157" b="32356"/>
          <a:stretch>
            <a:fillRect/>
          </a:stretch>
        </p:blipFill>
        <p:spPr bwMode="auto">
          <a:xfrm>
            <a:off x="3670663" y="3043645"/>
            <a:ext cx="4178481" cy="253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st\Desktop\Collage\IMG-20200515-WA0013.jpg"/>
          <p:cNvPicPr>
            <a:picLocks noChangeAspect="1" noChangeArrowheads="1"/>
          </p:cNvPicPr>
          <p:nvPr/>
        </p:nvPicPr>
        <p:blipFill>
          <a:blip r:embed="rId2" cstate="print"/>
          <a:srcRect t="17143" b="43428"/>
          <a:stretch>
            <a:fillRect/>
          </a:stretch>
        </p:blipFill>
        <p:spPr bwMode="auto">
          <a:xfrm>
            <a:off x="760475" y="404949"/>
            <a:ext cx="3860948" cy="2704012"/>
          </a:xfrm>
          <a:prstGeom prst="rect">
            <a:avLst/>
          </a:prstGeom>
          <a:noFill/>
        </p:spPr>
      </p:pic>
      <p:pic>
        <p:nvPicPr>
          <p:cNvPr id="2051" name="Picture 3" descr="C:\Users\Best\Desktop\Collage\IMG-20200515-WA0015.jpg"/>
          <p:cNvPicPr>
            <a:picLocks noChangeAspect="1" noChangeArrowheads="1"/>
          </p:cNvPicPr>
          <p:nvPr/>
        </p:nvPicPr>
        <p:blipFill>
          <a:blip r:embed="rId3" cstate="print"/>
          <a:srcRect l="10127" t="22667" r="7841" b="41143"/>
          <a:stretch>
            <a:fillRect/>
          </a:stretch>
        </p:blipFill>
        <p:spPr bwMode="auto">
          <a:xfrm>
            <a:off x="1789611" y="3265715"/>
            <a:ext cx="4219303" cy="2481943"/>
          </a:xfrm>
          <a:prstGeom prst="rect">
            <a:avLst/>
          </a:prstGeom>
          <a:noFill/>
        </p:spPr>
      </p:pic>
      <p:pic>
        <p:nvPicPr>
          <p:cNvPr id="2052" name="Picture 4" descr="C:\Users\Best\Desktop\Collage\IMG-20200515-WA0027.jpg"/>
          <p:cNvPicPr>
            <a:picLocks noChangeAspect="1" noChangeArrowheads="1"/>
          </p:cNvPicPr>
          <p:nvPr/>
        </p:nvPicPr>
        <p:blipFill>
          <a:blip r:embed="rId4" cstate="print"/>
          <a:srcRect t="25905" b="37524"/>
          <a:stretch>
            <a:fillRect/>
          </a:stretch>
        </p:blipFill>
        <p:spPr bwMode="auto">
          <a:xfrm>
            <a:off x="4955313" y="561704"/>
            <a:ext cx="3857625" cy="2508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st\Desktop\Collage\IMG-20200515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09" y="431075"/>
            <a:ext cx="3321231" cy="4428308"/>
          </a:xfrm>
          <a:prstGeom prst="rect">
            <a:avLst/>
          </a:prstGeom>
          <a:noFill/>
        </p:spPr>
      </p:pic>
      <p:pic>
        <p:nvPicPr>
          <p:cNvPr id="3075" name="Picture 3" descr="C:\Users\Best\Desktop\Collage\IMG-20200515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148" y="548640"/>
            <a:ext cx="3270468" cy="436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st\Desktop\Collage\IMG-20200515-WA0033.jpg"/>
          <p:cNvPicPr>
            <a:picLocks noChangeAspect="1" noChangeArrowheads="1"/>
          </p:cNvPicPr>
          <p:nvPr/>
        </p:nvPicPr>
        <p:blipFill>
          <a:blip r:embed="rId2" cstate="print"/>
          <a:srcRect b="52190"/>
          <a:stretch>
            <a:fillRect/>
          </a:stretch>
        </p:blipFill>
        <p:spPr bwMode="auto">
          <a:xfrm>
            <a:off x="302079" y="379199"/>
            <a:ext cx="3851910" cy="2455440"/>
          </a:xfrm>
          <a:prstGeom prst="rect">
            <a:avLst/>
          </a:prstGeom>
          <a:noFill/>
        </p:spPr>
      </p:pic>
      <p:pic>
        <p:nvPicPr>
          <p:cNvPr id="4099" name="Picture 3" descr="C:\Users\Best\Desktop\Collage\IMG-20200515-WA0036.jpg"/>
          <p:cNvPicPr>
            <a:picLocks noChangeAspect="1" noChangeArrowheads="1"/>
          </p:cNvPicPr>
          <p:nvPr/>
        </p:nvPicPr>
        <p:blipFill>
          <a:blip r:embed="rId3" cstate="print"/>
          <a:srcRect t="34095" b="22476"/>
          <a:stretch>
            <a:fillRect/>
          </a:stretch>
        </p:blipFill>
        <p:spPr bwMode="auto">
          <a:xfrm>
            <a:off x="4403816" y="415073"/>
            <a:ext cx="4426676" cy="2563257"/>
          </a:xfrm>
          <a:prstGeom prst="rect">
            <a:avLst/>
          </a:prstGeom>
          <a:noFill/>
        </p:spPr>
      </p:pic>
      <p:pic>
        <p:nvPicPr>
          <p:cNvPr id="4100" name="Picture 4" descr="C:\Users\Best\Desktop\Collage\IMG-20200516-WA0000.jpg"/>
          <p:cNvPicPr>
            <a:picLocks noChangeAspect="1" noChangeArrowheads="1"/>
          </p:cNvPicPr>
          <p:nvPr/>
        </p:nvPicPr>
        <p:blipFill>
          <a:blip r:embed="rId4" cstate="print"/>
          <a:srcRect t="24952" b="24381"/>
          <a:stretch>
            <a:fillRect/>
          </a:stretch>
        </p:blipFill>
        <p:spPr bwMode="auto">
          <a:xfrm>
            <a:off x="1804307" y="3121152"/>
            <a:ext cx="4139293" cy="279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st\Desktop\Collage\IMG-20200517-WA0002.jpg"/>
          <p:cNvPicPr>
            <a:picLocks noChangeAspect="1" noChangeArrowheads="1"/>
          </p:cNvPicPr>
          <p:nvPr/>
        </p:nvPicPr>
        <p:blipFill>
          <a:blip r:embed="rId2" cstate="print"/>
          <a:srcRect t="15429" b="47809"/>
          <a:stretch>
            <a:fillRect/>
          </a:stretch>
        </p:blipFill>
        <p:spPr bwMode="auto">
          <a:xfrm>
            <a:off x="540067" y="326571"/>
            <a:ext cx="3857625" cy="2521132"/>
          </a:xfrm>
          <a:prstGeom prst="rect">
            <a:avLst/>
          </a:prstGeom>
          <a:noFill/>
        </p:spPr>
      </p:pic>
      <p:pic>
        <p:nvPicPr>
          <p:cNvPr id="5123" name="Picture 3" descr="C:\Users\Best\Desktop\Collage\IMG-20200518-WA0000.jpg"/>
          <p:cNvPicPr>
            <a:picLocks noChangeAspect="1" noChangeArrowheads="1"/>
          </p:cNvPicPr>
          <p:nvPr/>
        </p:nvPicPr>
        <p:blipFill>
          <a:blip r:embed="rId3" cstate="print"/>
          <a:srcRect l="17148" r="27076"/>
          <a:stretch>
            <a:fillRect/>
          </a:stretch>
        </p:blipFill>
        <p:spPr bwMode="auto">
          <a:xfrm>
            <a:off x="4885509" y="437197"/>
            <a:ext cx="4036422" cy="3335723"/>
          </a:xfrm>
          <a:prstGeom prst="rect">
            <a:avLst/>
          </a:prstGeom>
          <a:noFill/>
        </p:spPr>
      </p:pic>
      <p:pic>
        <p:nvPicPr>
          <p:cNvPr id="5124" name="Picture 4" descr="C:\Users\Best\Desktop\Collage\IMG-20200518-WA0007.jpg"/>
          <p:cNvPicPr>
            <a:picLocks noChangeAspect="1" noChangeArrowheads="1"/>
          </p:cNvPicPr>
          <p:nvPr/>
        </p:nvPicPr>
        <p:blipFill>
          <a:blip r:embed="rId4" cstate="print"/>
          <a:srcRect l="28143" t="22262" r="23714" b="18542"/>
          <a:stretch>
            <a:fillRect/>
          </a:stretch>
        </p:blipFill>
        <p:spPr bwMode="auto">
          <a:xfrm>
            <a:off x="979715" y="3278777"/>
            <a:ext cx="4402183" cy="249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st\Desktop\Collage\IMG-20200518-WA0003.jpg"/>
          <p:cNvPicPr>
            <a:picLocks noChangeAspect="1" noChangeArrowheads="1"/>
          </p:cNvPicPr>
          <p:nvPr/>
        </p:nvPicPr>
        <p:blipFill>
          <a:blip r:embed="rId2" cstate="print"/>
          <a:srcRect l="21286" t="21128" r="14286" b="17683"/>
          <a:stretch>
            <a:fillRect/>
          </a:stretch>
        </p:blipFill>
        <p:spPr bwMode="auto">
          <a:xfrm>
            <a:off x="483326" y="470263"/>
            <a:ext cx="4545312" cy="3043646"/>
          </a:xfrm>
          <a:prstGeom prst="rect">
            <a:avLst/>
          </a:prstGeom>
          <a:noFill/>
        </p:spPr>
      </p:pic>
      <p:pic>
        <p:nvPicPr>
          <p:cNvPr id="6147" name="Picture 3" descr="C:\Users\Best\Desktop\Collage\IMG-20200519-WA0009.jpg"/>
          <p:cNvPicPr>
            <a:picLocks noChangeAspect="1" noChangeArrowheads="1"/>
          </p:cNvPicPr>
          <p:nvPr/>
        </p:nvPicPr>
        <p:blipFill>
          <a:blip r:embed="rId3" cstate="print"/>
          <a:srcRect l="14647" t="26891" r="14415" b="25415"/>
          <a:stretch>
            <a:fillRect/>
          </a:stretch>
        </p:blipFill>
        <p:spPr bwMode="auto">
          <a:xfrm>
            <a:off x="2677885" y="3605348"/>
            <a:ext cx="4885509" cy="2455817"/>
          </a:xfrm>
          <a:prstGeom prst="rect">
            <a:avLst/>
          </a:prstGeom>
          <a:noFill/>
        </p:spPr>
      </p:pic>
      <p:pic>
        <p:nvPicPr>
          <p:cNvPr id="6148" name="Picture 4" descr="C:\Users\Best\Desktop\Collage\IMG-20200519-WA0001.jpg"/>
          <p:cNvPicPr>
            <a:picLocks noChangeAspect="1" noChangeArrowheads="1"/>
          </p:cNvPicPr>
          <p:nvPr/>
        </p:nvPicPr>
        <p:blipFill>
          <a:blip r:embed="rId4" cstate="print"/>
          <a:srcRect t="10286" b="56190"/>
          <a:stretch>
            <a:fillRect/>
          </a:stretch>
        </p:blipFill>
        <p:spPr bwMode="auto">
          <a:xfrm>
            <a:off x="5036987" y="744583"/>
            <a:ext cx="3851031" cy="229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102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Лепка «Черепашка»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Інна</dc:creator>
  <cp:lastModifiedBy>RePack by SPecialiST</cp:lastModifiedBy>
  <cp:revision>5</cp:revision>
  <dcterms:created xsi:type="dcterms:W3CDTF">2019-02-07T17:04:34Z</dcterms:created>
  <dcterms:modified xsi:type="dcterms:W3CDTF">2020-05-19T17:35:25Z</dcterms:modified>
</cp:coreProperties>
</file>